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9" r:id="rId2"/>
    <p:sldId id="263" r:id="rId3"/>
    <p:sldId id="264" r:id="rId4"/>
    <p:sldId id="266" r:id="rId5"/>
    <p:sldId id="267" r:id="rId6"/>
    <p:sldId id="268"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B4931143-BA6C-4AEB-A3F7-03C2F8931A09}" type="slidenum">
              <a:rPr lang="id-ID" smtClean="0"/>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B4931143-BA6C-4AEB-A3F7-03C2F8931A09}" type="slidenum">
              <a:rPr lang="id-ID" smtClean="0"/>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B4931143-BA6C-4AEB-A3F7-03C2F8931A09}" type="slidenum">
              <a:rPr lang="id-ID" smtClean="0"/>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4931143-BA6C-4AEB-A3F7-03C2F8931A0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C71F0F3-48A6-49E8-A8F2-227698DADE0B}" type="datetimeFigureOut">
              <a:rPr lang="id-ID" smtClean="0"/>
              <a:t>13/07/2017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B4931143-BA6C-4AEB-A3F7-03C2F8931A09}" type="slidenum">
              <a:rPr lang="id-ID" smtClean="0"/>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C71F0F3-48A6-49E8-A8F2-227698DADE0B}" type="datetimeFigureOut">
              <a:rPr lang="id-ID" smtClean="0"/>
              <a:t>13/07/2017</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931143-BA6C-4AEB-A3F7-03C2F8931A09}" type="slidenum">
              <a:rPr lang="id-ID" smtClean="0"/>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t>“</a:t>
            </a:r>
            <a:r>
              <a:rPr lang="sv-SE" dirty="0" smtClean="0"/>
              <a:t>Menumbuhkan </a:t>
            </a:r>
            <a:r>
              <a:rPr lang="sv-SE" dirty="0" smtClean="0"/>
              <a:t>Kesadaran dan Sikap Bela </a:t>
            </a:r>
            <a:r>
              <a:rPr lang="sv-SE" dirty="0" smtClean="0"/>
              <a:t>Negara</a:t>
            </a:r>
            <a:r>
              <a:rPr lang="id-ID" dirty="0" smtClean="0"/>
              <a:t>”</a:t>
            </a:r>
            <a:endParaRPr lang="id-ID" dirty="0"/>
          </a:p>
        </p:txBody>
      </p:sp>
      <p:sp>
        <p:nvSpPr>
          <p:cNvPr id="5" name="TextBox 4"/>
          <p:cNvSpPr txBox="1"/>
          <p:nvPr/>
        </p:nvSpPr>
        <p:spPr>
          <a:xfrm>
            <a:off x="1571604" y="6324921"/>
            <a:ext cx="6042488" cy="461665"/>
          </a:xfrm>
          <a:prstGeom prst="rect">
            <a:avLst/>
          </a:prstGeom>
          <a:noFill/>
        </p:spPr>
        <p:txBody>
          <a:bodyPr wrap="none" rtlCol="0">
            <a:spAutoFit/>
          </a:bodyPr>
          <a:lstStyle/>
          <a:p>
            <a:r>
              <a:rPr lang="id-ID" sz="2400" dirty="0" smtClean="0"/>
              <a:t>Materi untuk kegiatan MOS di SMA dan di SMP</a:t>
            </a:r>
            <a:endParaRPr lang="id-ID" sz="2400" dirty="0"/>
          </a:p>
        </p:txBody>
      </p:sp>
      <p:pic>
        <p:nvPicPr>
          <p:cNvPr id="6" name="Picture 5" descr="teacher-403004_640.png"/>
          <p:cNvPicPr>
            <a:picLocks noChangeAspect="1"/>
          </p:cNvPicPr>
          <p:nvPr/>
        </p:nvPicPr>
        <p:blipFill>
          <a:blip r:embed="rId2"/>
          <a:stretch>
            <a:fillRect/>
          </a:stretch>
        </p:blipFill>
        <p:spPr>
          <a:xfrm>
            <a:off x="1643042" y="1643050"/>
            <a:ext cx="6858048" cy="45720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7498080" cy="1143000"/>
          </a:xfrm>
        </p:spPr>
        <p:txBody>
          <a:bodyPr/>
          <a:lstStyle/>
          <a:p>
            <a:r>
              <a:rPr lang="id-ID" dirty="0" smtClean="0">
                <a:latin typeface="Futura XBlk BT" pitchFamily="34" charset="0"/>
              </a:rPr>
              <a:t>Definisi Bela Negara</a:t>
            </a:r>
            <a:endParaRPr lang="id-ID" dirty="0"/>
          </a:p>
        </p:txBody>
      </p:sp>
      <p:sp>
        <p:nvSpPr>
          <p:cNvPr id="4" name="TextBox 3"/>
          <p:cNvSpPr txBox="1"/>
          <p:nvPr/>
        </p:nvSpPr>
        <p:spPr>
          <a:xfrm>
            <a:off x="1071539" y="1571612"/>
            <a:ext cx="7572428" cy="1631216"/>
          </a:xfrm>
          <a:prstGeom prst="rect">
            <a:avLst/>
          </a:prstGeom>
          <a:noFill/>
        </p:spPr>
        <p:txBody>
          <a:bodyPr wrap="square" rtlCol="0">
            <a:spAutoFit/>
          </a:bodyPr>
          <a:lstStyle/>
          <a:p>
            <a:r>
              <a:rPr lang="id-ID" sz="2000" dirty="0" smtClean="0"/>
              <a:t>Bela Negara merupakan sikap dan perilaku warga negara dalam menjamin kelangsungan hidup bangsa dan negara dengan didasari rasa cinta terhadap negara Indonesia yang berdasarkan pada Pancasila dan Undang-Undang Dasar 1945.</a:t>
            </a:r>
          </a:p>
          <a:p>
            <a:endParaRPr lang="id-ID"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Mengapa Negara Perlu dibela?</a:t>
            </a:r>
            <a:endParaRPr lang="id-ID" dirty="0"/>
          </a:p>
        </p:txBody>
      </p:sp>
      <p:sp>
        <p:nvSpPr>
          <p:cNvPr id="3" name="Content Placeholder 2"/>
          <p:cNvSpPr>
            <a:spLocks noGrp="1"/>
          </p:cNvSpPr>
          <p:nvPr>
            <p:ph idx="1"/>
          </p:nvPr>
        </p:nvSpPr>
        <p:spPr/>
        <p:txBody>
          <a:bodyPr>
            <a:noAutofit/>
          </a:bodyPr>
          <a:lstStyle/>
          <a:p>
            <a:pPr>
              <a:lnSpc>
                <a:spcPct val="90000"/>
              </a:lnSpc>
            </a:pPr>
            <a:r>
              <a:rPr lang="id-ID" sz="2000" b="1" i="1" dirty="0" smtClean="0">
                <a:solidFill>
                  <a:srgbClr val="FF3300"/>
                </a:solidFill>
                <a:latin typeface="Agency FB" pitchFamily="34" charset="0"/>
                <a:cs typeface="Aharoni" pitchFamily="2" charset="-79"/>
              </a:rPr>
              <a:t>Sebagai </a:t>
            </a:r>
            <a:r>
              <a:rPr lang="id-ID" sz="2000" b="1" i="1" dirty="0">
                <a:solidFill>
                  <a:srgbClr val="FF3300"/>
                </a:solidFill>
                <a:latin typeface="Agency FB" pitchFamily="34" charset="0"/>
                <a:cs typeface="Aharoni" pitchFamily="2" charset="-79"/>
              </a:rPr>
              <a:t>B</a:t>
            </a:r>
            <a:r>
              <a:rPr lang="id-ID" sz="2000" b="1" i="1" dirty="0" smtClean="0">
                <a:solidFill>
                  <a:srgbClr val="FF3300"/>
                </a:solidFill>
                <a:latin typeface="Agency FB" pitchFamily="34" charset="0"/>
                <a:cs typeface="Aharoni" pitchFamily="2" charset="-79"/>
              </a:rPr>
              <a:t>entuk Pertahan - </a:t>
            </a:r>
            <a:r>
              <a:rPr lang="en-US" sz="2000" b="1" dirty="0" smtClean="0">
                <a:latin typeface="Agency FB" pitchFamily="34" charset="0"/>
                <a:cs typeface="Aharoni" pitchFamily="2" charset="-79"/>
              </a:rPr>
              <a:t>SETIAP WARGA NEGARA WAJIB MEMPERTAHANKAN NEGARANYA SUPAYA KELANGSUNGAN HIDUP BANGSANYA TETAP TERPELIHARA.</a:t>
            </a:r>
            <a:endParaRPr lang="id-ID" sz="2000" b="1" dirty="0" smtClean="0">
              <a:latin typeface="Agency FB" pitchFamily="34" charset="0"/>
              <a:cs typeface="Aharoni" pitchFamily="2" charset="-79"/>
            </a:endParaRPr>
          </a:p>
          <a:p>
            <a:pPr>
              <a:lnSpc>
                <a:spcPct val="90000"/>
              </a:lnSpc>
            </a:pPr>
            <a:endParaRPr lang="en-US" sz="2000" b="1" dirty="0" smtClean="0">
              <a:latin typeface="Agency FB" pitchFamily="34" charset="0"/>
              <a:cs typeface="Aharoni" pitchFamily="2" charset="-79"/>
            </a:endParaRPr>
          </a:p>
          <a:p>
            <a:pPr>
              <a:lnSpc>
                <a:spcPct val="90000"/>
              </a:lnSpc>
            </a:pPr>
            <a:r>
              <a:rPr lang="id-ID" sz="2000" b="1" i="1" dirty="0" smtClean="0">
                <a:solidFill>
                  <a:srgbClr val="FF3300"/>
                </a:solidFill>
                <a:latin typeface="Agency FB" pitchFamily="34" charset="0"/>
                <a:cs typeface="Aharoni" pitchFamily="2" charset="-79"/>
              </a:rPr>
              <a:t>Sejarah Perjuangan -</a:t>
            </a:r>
            <a:r>
              <a:rPr lang="en-US" sz="2000" b="1" dirty="0" smtClean="0">
                <a:latin typeface="Agency FB" pitchFamily="34" charset="0"/>
                <a:cs typeface="Aharoni" pitchFamily="2" charset="-79"/>
              </a:rPr>
              <a:t> KEMERDEKAAN YANG DIPEROLEH BANGSA INDONESIA UNTUK MENDIRIKAN NKRI TGL 17 AGUSTUS 1945 BUKAN SEBAGAI HADIAH ATAU PEMBERIAN DARI NEGARA LAIN, TETAPI HASIL PERJUANGAN YANG PANJANG DAN PENGORBANAN YANG BANYAK BAIK HARTA MAUPUN NYAWA, SEHINGGA SETIAP WARGA NEGARA WAJIB IKUT SERTA MEMBELA NEGARANYA JIKA NEGARA MEMBUTUHKAN. </a:t>
            </a:r>
            <a:endParaRPr lang="id-ID" sz="2000" b="1" dirty="0" smtClean="0">
              <a:latin typeface="Agency FB" pitchFamily="34" charset="0"/>
              <a:cs typeface="Aharoni" pitchFamily="2" charset="-79"/>
            </a:endParaRPr>
          </a:p>
          <a:p>
            <a:pPr>
              <a:lnSpc>
                <a:spcPct val="90000"/>
              </a:lnSpc>
            </a:pPr>
            <a:endParaRPr lang="id-ID" sz="2000" b="1" dirty="0">
              <a:latin typeface="Agency FB" pitchFamily="34" charset="0"/>
              <a:cs typeface="Aharoni" pitchFamily="2" charset="-79"/>
            </a:endParaRPr>
          </a:p>
          <a:p>
            <a:r>
              <a:rPr lang="id-ID" sz="2000" b="1" i="1" dirty="0" smtClean="0">
                <a:solidFill>
                  <a:srgbClr val="FF3300"/>
                </a:solidFill>
                <a:latin typeface="Agency FB" pitchFamily="34" charset="0"/>
                <a:cs typeface="Aharoni" pitchFamily="2" charset="-79"/>
              </a:rPr>
              <a:t>Aspek Hukum yang berlaku -</a:t>
            </a:r>
            <a:r>
              <a:rPr lang="en-US" sz="2000" dirty="0" smtClean="0">
                <a:latin typeface="Agency FB" pitchFamily="34" charset="0"/>
                <a:cs typeface="Aharoni" pitchFamily="2" charset="-79"/>
              </a:rPr>
              <a:t> </a:t>
            </a:r>
            <a:r>
              <a:rPr lang="en-US" sz="2000" b="1" dirty="0" smtClean="0">
                <a:latin typeface="Agency FB" pitchFamily="34" charset="0"/>
                <a:cs typeface="Aharoni" pitchFamily="2" charset="-79"/>
              </a:rPr>
              <a:t>WARGA NEGARA WAJIB MEMBELA NEGARA KARENA BERDASARKAN PASAL 27 AYAT 3 UUD 1945 DINYATAKAN BAHWA SETIAP WARGA NEGARA BERHAK DAN WAJIB IKUT SERTA DALAM UPAYA PEMBELAAN NEGARA.</a:t>
            </a:r>
          </a:p>
          <a:p>
            <a:endParaRPr lang="id-ID" sz="2000" dirty="0" smtClean="0">
              <a:latin typeface="Agency FB" pitchFamily="34" charset="0"/>
              <a:cs typeface="Aharoni" pitchFamily="2" charset="-79"/>
            </a:endParaRPr>
          </a:p>
          <a:p>
            <a:pPr>
              <a:lnSpc>
                <a:spcPct val="90000"/>
              </a:lnSpc>
            </a:pPr>
            <a:endParaRPr lang="en-US" sz="2000" b="1" dirty="0" smtClean="0">
              <a:latin typeface="Agency FB" pitchFamily="34" charset="0"/>
              <a:cs typeface="Aharoni" pitchFamily="2" charset="-79"/>
            </a:endParaRPr>
          </a:p>
          <a:p>
            <a:pPr>
              <a:buNone/>
            </a:pPr>
            <a:endParaRPr lang="id-ID" sz="2000" dirty="0">
              <a:latin typeface="Agency FB" pitchFamily="34" charset="0"/>
              <a:cs typeface="Aharoni" pitchFamily="2"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Siapa yang berkewajiban membela negara?</a:t>
            </a:r>
            <a:endParaRPr lang="id-ID" dirty="0"/>
          </a:p>
        </p:txBody>
      </p:sp>
      <p:sp>
        <p:nvSpPr>
          <p:cNvPr id="3" name="Content Placeholder 2"/>
          <p:cNvSpPr>
            <a:spLocks noGrp="1"/>
          </p:cNvSpPr>
          <p:nvPr>
            <p:ph idx="1"/>
          </p:nvPr>
        </p:nvSpPr>
        <p:spPr/>
        <p:txBody>
          <a:bodyPr>
            <a:normAutofit/>
          </a:bodyPr>
          <a:lstStyle/>
          <a:p>
            <a:r>
              <a:rPr lang="id-ID" sz="2000" dirty="0" smtClean="0">
                <a:latin typeface="+mj-lt"/>
              </a:rPr>
              <a:t>Berdasarkan pasal 27 ayat 3 UUD 1945 “Setiap warga negara berhak dan wajib ikut serta dalam upaya pembelaan negara”. ( Bela Negara merupakan hak dan kewajiban setiap warga negara RI )</a:t>
            </a:r>
          </a:p>
          <a:p>
            <a:pPr>
              <a:buNone/>
            </a:pPr>
            <a:endParaRPr lang="id-ID" sz="2000" dirty="0" smtClean="0">
              <a:latin typeface="+mj-lt"/>
            </a:endParaRPr>
          </a:p>
          <a:p>
            <a:r>
              <a:rPr lang="id-ID" sz="2000" dirty="0" smtClean="0">
                <a:latin typeface="+mj-lt"/>
              </a:rPr>
              <a:t>Pasal 30 ayat 1 UUD 1945 “Setiap warga negara berhak dan wajib ikut serta dalam usaha pertahanan dan keamanan negara “</a:t>
            </a:r>
          </a:p>
          <a:p>
            <a:pPr>
              <a:buNone/>
            </a:pPr>
            <a:endParaRPr lang="id-ID" sz="2000" dirty="0" smtClean="0">
              <a:latin typeface="+mj-lt"/>
            </a:endParaRPr>
          </a:p>
          <a:p>
            <a:r>
              <a:rPr lang="id-ID" sz="2000" dirty="0" smtClean="0">
                <a:latin typeface="+mj-lt"/>
              </a:rPr>
              <a:t>UU No. 3 Tahun 2002 tentang Pertahanan Negara RI mengatur tata cara penyelenggaraan pertahanan negara yang dilakukan oleh TNI maupun oleh komponen seluruh bangsa.</a:t>
            </a:r>
          </a:p>
          <a:p>
            <a:endParaRPr lang="id-ID" dirty="0" smtClean="0">
              <a:latin typeface="+mj-lt"/>
            </a:endParaRPr>
          </a:p>
          <a:p>
            <a:endParaRPr lang="id-ID"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Bagaimana cara yang benar untuk membela negara?</a:t>
            </a:r>
            <a:endParaRPr lang="id-ID" dirty="0"/>
          </a:p>
        </p:txBody>
      </p:sp>
      <p:sp>
        <p:nvSpPr>
          <p:cNvPr id="3" name="Content Placeholder 2"/>
          <p:cNvSpPr>
            <a:spLocks noGrp="1"/>
          </p:cNvSpPr>
          <p:nvPr>
            <p:ph idx="1"/>
          </p:nvPr>
        </p:nvSpPr>
        <p:spPr/>
        <p:txBody>
          <a:bodyPr>
            <a:normAutofit/>
          </a:bodyPr>
          <a:lstStyle/>
          <a:p>
            <a:r>
              <a:rPr lang="id-ID" sz="2000" dirty="0" smtClean="0"/>
              <a:t>SECARA FISIK - Berdasarkan UU No. 3 Tahun 2002 sistem pertahanan semesta dilakukan oleh Rakyat Terlatih   ( Ratih ), berfungsi ketertiban umum, perlindungan masyarakat, keamanan rakyat ( di saat negara damai) dan perlawanan rakyat ( di saat negara perang ).</a:t>
            </a:r>
          </a:p>
          <a:p>
            <a:pPr>
              <a:buNone/>
            </a:pPr>
            <a:endParaRPr lang="id-ID" sz="2000" dirty="0" smtClean="0"/>
          </a:p>
          <a:p>
            <a:r>
              <a:rPr lang="id-ID" sz="2000" dirty="0" smtClean="0"/>
              <a:t>SECARA NON FISIK yaitu dengan menghargai perbedaan pendapat dlm berdemokrasi, cinta tanah air, berkarya, sadar dan taat hukum / UU, menguatkan mental dan spiritual sesuai dengan agama masing - masing.</a:t>
            </a:r>
          </a:p>
          <a:p>
            <a:endParaRPr lang="id-ID" sz="2000" dirty="0" smtClean="0"/>
          </a:p>
          <a:p>
            <a:endParaRPr lang="id-ID"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Apa saja bentuk penyelenggaraan bela negara dalam kehidupan sehari-hari?</a:t>
            </a:r>
            <a:endParaRPr lang="id-ID" dirty="0"/>
          </a:p>
        </p:txBody>
      </p:sp>
      <p:sp>
        <p:nvSpPr>
          <p:cNvPr id="3" name="Content Placeholder 2"/>
          <p:cNvSpPr>
            <a:spLocks noGrp="1"/>
          </p:cNvSpPr>
          <p:nvPr>
            <p:ph idx="1"/>
          </p:nvPr>
        </p:nvSpPr>
        <p:spPr/>
        <p:txBody>
          <a:bodyPr>
            <a:normAutofit/>
          </a:bodyPr>
          <a:lstStyle/>
          <a:p>
            <a:pPr marL="609600" indent="-609600">
              <a:lnSpc>
                <a:spcPct val="90000"/>
              </a:lnSpc>
              <a:buFontTx/>
              <a:buAutoNum type="arabicPeriod"/>
            </a:pPr>
            <a:r>
              <a:rPr lang="id-ID" sz="2000" dirty="0" smtClean="0"/>
              <a:t>Pendidikan Kewarganegaraan</a:t>
            </a:r>
          </a:p>
          <a:p>
            <a:pPr marL="609600" indent="-609600">
              <a:lnSpc>
                <a:spcPct val="90000"/>
              </a:lnSpc>
              <a:buFontTx/>
              <a:buAutoNum type="arabicPeriod"/>
            </a:pPr>
            <a:endParaRPr lang="id-ID" sz="2000" dirty="0" smtClean="0"/>
          </a:p>
          <a:p>
            <a:pPr marL="609600" indent="-609600">
              <a:lnSpc>
                <a:spcPct val="90000"/>
              </a:lnSpc>
              <a:buFontTx/>
              <a:buAutoNum type="arabicPeriod"/>
            </a:pPr>
            <a:r>
              <a:rPr lang="id-ID" sz="2000" dirty="0" smtClean="0"/>
              <a:t>Pelatihan Dasar Kemiliteran</a:t>
            </a:r>
          </a:p>
          <a:p>
            <a:pPr marL="609600" indent="-609600">
              <a:lnSpc>
                <a:spcPct val="90000"/>
              </a:lnSpc>
              <a:buFontTx/>
              <a:buAutoNum type="arabicPeriod"/>
            </a:pPr>
            <a:endParaRPr lang="id-ID" sz="2000" dirty="0" smtClean="0"/>
          </a:p>
          <a:p>
            <a:pPr marL="609600" indent="-609600">
              <a:lnSpc>
                <a:spcPct val="90000"/>
              </a:lnSpc>
              <a:buFontTx/>
              <a:buAutoNum type="arabicPeriod"/>
            </a:pPr>
            <a:r>
              <a:rPr lang="id-ID" sz="2000" dirty="0" smtClean="0"/>
              <a:t>Pengabdian sebagai prajurit TNI dan POLRI</a:t>
            </a:r>
          </a:p>
          <a:p>
            <a:pPr marL="609600" indent="-609600">
              <a:lnSpc>
                <a:spcPct val="90000"/>
              </a:lnSpc>
              <a:buFontTx/>
              <a:buAutoNum type="arabicPeriod"/>
            </a:pPr>
            <a:endParaRPr lang="id-ID" sz="2000" dirty="0" smtClean="0"/>
          </a:p>
          <a:p>
            <a:pPr marL="609600" indent="-609600">
              <a:lnSpc>
                <a:spcPct val="90000"/>
              </a:lnSpc>
              <a:buFontTx/>
              <a:buAutoNum type="arabicPeriod"/>
            </a:pPr>
            <a:r>
              <a:rPr lang="id-ID" sz="2000" dirty="0" smtClean="0"/>
              <a:t>Pasal 9 Ayat 2 UU No. 3 Tahun 2002 yaitu Pengabdian sesuai profesi (Misalnya kamu pelajar, maka upaya bela negara yang bisa kamu lakukan adalah belajar dengan penuh kesungguhan).</a:t>
            </a:r>
            <a:endParaRPr lang="id-ID" sz="20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44</TotalTime>
  <Words>385</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“Menumbuhkan Kesadaran dan Sikap Bela Negara”</vt:lpstr>
      <vt:lpstr>Definisi Bela Negara</vt:lpstr>
      <vt:lpstr>Mengapa Negara Perlu dibela?</vt:lpstr>
      <vt:lpstr>Siapa yang berkewajiban membela negara?</vt:lpstr>
      <vt:lpstr>Bagaimana cara yang benar untuk membela negara?</vt:lpstr>
      <vt:lpstr>Apa saja bentuk penyelenggaraan bela negara dalam kehidupan sehari-hari?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dc:creator>
  <cp:lastModifiedBy>Me</cp:lastModifiedBy>
  <cp:revision>5</cp:revision>
  <dcterms:created xsi:type="dcterms:W3CDTF">2017-07-13T10:19:44Z</dcterms:created>
  <dcterms:modified xsi:type="dcterms:W3CDTF">2017-07-13T11:03:45Z</dcterms:modified>
</cp:coreProperties>
</file>